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96" r:id="rId3"/>
    <p:sldId id="314" r:id="rId4"/>
    <p:sldId id="302" r:id="rId5"/>
    <p:sldId id="303" r:id="rId6"/>
    <p:sldId id="305" r:id="rId7"/>
    <p:sldId id="307" r:id="rId8"/>
    <p:sldId id="306" r:id="rId9"/>
    <p:sldId id="311" r:id="rId10"/>
    <p:sldId id="312" r:id="rId11"/>
    <p:sldId id="304" r:id="rId12"/>
    <p:sldId id="313" r:id="rId13"/>
    <p:sldId id="315" r:id="rId14"/>
    <p:sldId id="297" r:id="rId15"/>
    <p:sldId id="309" r:id="rId16"/>
    <p:sldId id="298" r:id="rId17"/>
    <p:sldId id="299" r:id="rId18"/>
    <p:sldId id="300" r:id="rId19"/>
    <p:sldId id="317" r:id="rId20"/>
    <p:sldId id="310" r:id="rId21"/>
    <p:sldId id="316" r:id="rId22"/>
  </p:sldIdLst>
  <p:sldSz cx="9144000" cy="6858000" type="screen4x3"/>
  <p:notesSz cx="9874250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60C"/>
    <a:srgbClr val="0000FF"/>
    <a:srgbClr val="F0F0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9216" autoAdjust="0"/>
    <p:restoredTop sz="94687" autoAdjust="0"/>
  </p:normalViewPr>
  <p:slideViewPr>
    <p:cSldViewPr>
      <p:cViewPr varScale="1">
        <p:scale>
          <a:sx n="84" d="100"/>
          <a:sy n="84" d="100"/>
        </p:scale>
        <p:origin x="96" y="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593123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6611A-D698-4B31-B708-AA39D36C0E5F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593123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E5E8A-54CD-4FD6-9A69-BE7182950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43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3123" y="0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49199-9C9D-4D68-B2DC-CD663200B342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5" y="3228896"/>
            <a:ext cx="789940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3123" y="6456612"/>
            <a:ext cx="4278842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4D186-E415-481C-8189-7128E30417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403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0F0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DB6-BF11-451F-8877-C147ADA496A6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57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cap="small" baseline="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FRESHER HEADING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457200" indent="-457200">
              <a:buFontTx/>
              <a:buBlip>
                <a:blip r:embed="rId3"/>
              </a:buBlip>
              <a:defRPr sz="3600" baseline="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9144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1800" baseline="0">
                <a:latin typeface="Helvetica" panose="020B0604020202020204" pitchFamily="34" charset="0"/>
                <a:cs typeface="Helvetica" panose="020B0604020202020204" pitchFamily="34" charset="0"/>
              </a:defRPr>
            </a:lvl4pPr>
          </a:lstStyle>
          <a:p>
            <a:pPr lvl="0"/>
            <a:r>
              <a:rPr lang="en-US" dirty="0" smtClean="0"/>
              <a:t>Fresher subheading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Fresher subheading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Fresher subheading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 smtClean="0"/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DB6-BF11-451F-8877-C147ADA49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2564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FRESHER HEADING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342900" indent="-342900">
              <a:buFontTx/>
              <a:buBlip>
                <a:blip r:embed="rId3"/>
              </a:buBlip>
              <a:defRPr sz="24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 baseline="0">
                <a:latin typeface="Helvetica" panose="020B0604020202020204" pitchFamily="34" charset="0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0" indent="0">
              <a:buFontTx/>
              <a:buNone/>
              <a:defRPr lang="en-US" sz="2400" kern="1200" dirty="0" smtClean="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DB6-BF11-451F-8877-C147ADA49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2975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cap="small" baseline="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43608" y="6381328"/>
            <a:ext cx="2133600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9268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cap="small" baseline="0">
                <a:latin typeface="Helvetica" panose="020B0604020202020204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DB6-BF11-451F-8877-C147ADA49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210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Fresher Heading</a:t>
            </a:r>
          </a:p>
          <a:p>
            <a:pPr lvl="1"/>
            <a:r>
              <a:rPr lang="en-US" dirty="0" smtClean="0"/>
              <a:t>Fresher subtext</a:t>
            </a:r>
          </a:p>
          <a:p>
            <a:pPr lvl="1"/>
            <a:r>
              <a:rPr lang="en-US" dirty="0" smtClean="0"/>
              <a:t>Fresher subtext</a:t>
            </a:r>
          </a:p>
          <a:p>
            <a:pPr lvl="0"/>
            <a:r>
              <a:rPr lang="en-US" dirty="0" smtClean="0"/>
              <a:t>Fresher Heading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Fresher subtext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42840"/>
            <a:ext cx="9144000" cy="6151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183" y="5155071"/>
            <a:ext cx="2343817" cy="170292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424" y="6453336"/>
            <a:ext cx="720080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4" y="6388876"/>
            <a:ext cx="487680" cy="323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588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6" r:id="rId4"/>
    <p:sldLayoutId id="2147483654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 cap="small" baseline="0">
          <a:solidFill>
            <a:schemeClr val="tx1"/>
          </a:solidFill>
          <a:latin typeface="Helvetica" panose="020B0604020202020204" pitchFamily="34" charset="0"/>
          <a:ea typeface="+mj-ea"/>
          <a:cs typeface="Helvetica" panose="020B0604020202020204" pitchFamily="34" charset="0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FontTx/>
        <a:buBlip>
          <a:blip r:embed="rId10"/>
        </a:buBlip>
        <a:defRPr sz="3200" kern="1200" baseline="0">
          <a:solidFill>
            <a:schemeClr val="tx1"/>
          </a:solidFill>
          <a:latin typeface="Helvetica "/>
          <a:ea typeface="+mn-ea"/>
          <a:cs typeface="+mn-cs"/>
        </a:defRPr>
      </a:lvl1pPr>
      <a:lvl2pPr marL="914400" marR="0" indent="-4572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800" kern="1200" baseline="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51520" y="5589240"/>
            <a:ext cx="8784976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cap="small" baseline="0">
                <a:solidFill>
                  <a:schemeClr val="tx1"/>
                </a:solidFill>
                <a:latin typeface="Helvetica" panose="020B0604020202020204" pitchFamily="34" charset="0"/>
                <a:ea typeface="+mj-ea"/>
                <a:cs typeface="Helvetica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GB" sz="1800" b="1" dirty="0" err="1" smtClean="0"/>
              <a:t>marseille</a:t>
            </a:r>
            <a:r>
              <a:rPr lang="en-GB" sz="1800" b="1" dirty="0" smtClean="0"/>
              <a:t> March 2017</a:t>
            </a:r>
          </a:p>
          <a:p>
            <a:pPr algn="l">
              <a:spcBef>
                <a:spcPts val="0"/>
              </a:spcBef>
            </a:pPr>
            <a:r>
              <a:rPr lang="en-GB" sz="1800" b="1" dirty="0" smtClean="0"/>
              <a:t>WP2</a:t>
            </a:r>
            <a:br>
              <a:rPr lang="en-GB" sz="1800" b="1" dirty="0" smtClean="0"/>
            </a:br>
            <a:r>
              <a:rPr lang="en-GB" sz="1800" b="1" cap="all" dirty="0" smtClean="0">
                <a:solidFill>
                  <a:srgbClr val="06060C"/>
                </a:solidFill>
              </a:rPr>
              <a:t>Archana Singh-Manoux</a:t>
            </a:r>
          </a:p>
          <a:p>
            <a:pPr algn="l">
              <a:spcBef>
                <a:spcPts val="0"/>
              </a:spcBef>
            </a:pPr>
            <a:r>
              <a:rPr lang="en-GB" sz="1800" b="1" cap="all" dirty="0" smtClean="0">
                <a:solidFill>
                  <a:srgbClr val="06060C"/>
                </a:solidFill>
              </a:rPr>
              <a:t>AURORE FAYOSSE </a:t>
            </a:r>
            <a:endParaRPr lang="en-GB" sz="1800" b="1" cap="all" dirty="0">
              <a:solidFill>
                <a:srgbClr val="06060C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DB6-BF11-451F-8877-C147ADA496A6}" type="slidenum">
              <a:rPr lang="en-GB" smtClean="0"/>
              <a:t>1</a:t>
            </a:fld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202" y="5896853"/>
            <a:ext cx="2344302" cy="91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422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229" y="5445224"/>
            <a:ext cx="9121775" cy="576064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Socioeconomic factors &amp; dementia</a:t>
            </a:r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DB6-BF11-451F-8877-C147ADA496A6}" type="slidenum">
              <a:rPr lang="en-GB" smtClean="0"/>
              <a:t>10</a:t>
            </a:fld>
            <a:endParaRPr lang="en-GB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6" r="44306"/>
          <a:stretch/>
        </p:blipFill>
        <p:spPr bwMode="auto">
          <a:xfrm>
            <a:off x="179512" y="188639"/>
            <a:ext cx="8552735" cy="4881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483768" y="4746848"/>
            <a:ext cx="1800200" cy="3230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95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DB6-BF11-451F-8877-C147ADA496A6}" type="slidenum">
              <a:rPr lang="en-GB" smtClean="0"/>
              <a:t>11</a:t>
            </a:fld>
            <a:endParaRPr lang="en-GB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8" t="6524" r="1094" b="-2099"/>
          <a:stretch/>
        </p:blipFill>
        <p:spPr bwMode="auto">
          <a:xfrm>
            <a:off x="-48863" y="1646172"/>
            <a:ext cx="9192863" cy="3036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0684" y="32715"/>
            <a:ext cx="9121775" cy="57606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Cognitive decline in those with dementia</a:t>
            </a:r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3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DB6-BF11-451F-8877-C147ADA496A6}" type="slidenum">
              <a:rPr lang="en-GB" smtClean="0"/>
              <a:t>12</a:t>
            </a:fld>
            <a:endParaRPr lang="en-GB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0684" y="32715"/>
            <a:ext cx="9121775" cy="57606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Conclusions: SES &amp; dementia</a:t>
            </a:r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92696"/>
            <a:ext cx="5249477" cy="387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lèche vers le haut 2"/>
          <p:cNvSpPr/>
          <p:nvPr/>
        </p:nvSpPr>
        <p:spPr>
          <a:xfrm>
            <a:off x="1763688" y="4437112"/>
            <a:ext cx="2860896" cy="1468297"/>
          </a:xfrm>
          <a:prstGeom prst="upArrow">
            <a:avLst/>
          </a:prstGeom>
          <a:solidFill>
            <a:srgbClr val="00B050">
              <a:alpha val="9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PUBLIC HEALTH POLCY HERE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588224" y="2564904"/>
            <a:ext cx="15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Brain training?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7202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504056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+mn-lt"/>
              </a:rPr>
              <a:t>Project 2</a:t>
            </a:r>
            <a:endParaRPr lang="en-GB" sz="2800" b="1" dirty="0">
              <a:latin typeface="+mn-lt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DB6-BF11-451F-8877-C147ADA496A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88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504056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+mn-lt"/>
              </a:rPr>
              <a:t>Socioeconomic factors &amp; Multi-morbidity</a:t>
            </a:r>
            <a:endParaRPr lang="en-GB" sz="2800" b="1" dirty="0">
              <a:latin typeface="+mn-lt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DB6-BF11-451F-8877-C147ADA496A6}" type="slidenum">
              <a:rPr lang="en-GB" smtClean="0"/>
              <a:t>14</a:t>
            </a:fld>
            <a:endParaRPr lang="en-GB"/>
          </a:p>
        </p:txBody>
      </p:sp>
      <p:sp>
        <p:nvSpPr>
          <p:cNvPr id="6" name="ZoneTexte 5"/>
          <p:cNvSpPr txBox="1"/>
          <p:nvPr/>
        </p:nvSpPr>
        <p:spPr>
          <a:xfrm>
            <a:off x="0" y="2996952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CONTEXT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Multimorbidity </a:t>
            </a:r>
            <a:r>
              <a:rPr lang="en-GB" dirty="0"/>
              <a:t>is the occurrence of multiple diseases in the same </a:t>
            </a:r>
            <a:r>
              <a:rPr lang="en-GB" dirty="0" smtClean="0"/>
              <a:t>person; comorbidity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Over 60% of older adults are multimorbid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Social </a:t>
            </a:r>
            <a:r>
              <a:rPr lang="en-GB" dirty="0" smtClean="0"/>
              <a:t>inequalities</a:t>
            </a:r>
            <a:r>
              <a:rPr lang="fr-FR" dirty="0" smtClean="0"/>
              <a:t> in multimorbidity; </a:t>
            </a:r>
            <a:r>
              <a:rPr lang="en-GB" dirty="0" smtClean="0"/>
              <a:t>some evidence that inequalities weaker at older 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BUT </a:t>
            </a:r>
            <a:r>
              <a:rPr lang="en-GB" dirty="0" smtClean="0"/>
              <a:t>most of the evidence is cross-sectional…</a:t>
            </a:r>
          </a:p>
          <a:p>
            <a:endParaRPr lang="en-GB" b="1" dirty="0"/>
          </a:p>
          <a:p>
            <a:r>
              <a:rPr lang="fr-FR" b="1" dirty="0" smtClean="0"/>
              <a:t>RESEARCH QUESTION</a:t>
            </a:r>
            <a:endParaRPr lang="fr-F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How do socioeconomic factors affect transitions from one chronic </a:t>
            </a:r>
            <a:r>
              <a:rPr lang="en-GB" dirty="0" err="1" smtClean="0"/>
              <a:t>disese</a:t>
            </a:r>
            <a:r>
              <a:rPr lang="en-GB" dirty="0" smtClean="0"/>
              <a:t> to multimorbidity to death?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Education or SES?</a:t>
            </a:r>
            <a:endParaRPr lang="en-GB" dirty="0"/>
          </a:p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12" y="548680"/>
            <a:ext cx="8644636" cy="205536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767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504056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+mn-lt"/>
              </a:rPr>
              <a:t>Multi-morbidity</a:t>
            </a:r>
            <a:endParaRPr lang="en-GB" sz="2800" b="1" dirty="0">
              <a:latin typeface="+mn-lt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DB6-BF11-451F-8877-C147ADA496A6}" type="slidenum">
              <a:rPr lang="en-GB" smtClean="0"/>
              <a:t>15</a:t>
            </a:fld>
            <a:endParaRPr lang="en-GB"/>
          </a:p>
        </p:txBody>
      </p:sp>
      <p:sp>
        <p:nvSpPr>
          <p:cNvPr id="6" name="ZoneTexte 5"/>
          <p:cNvSpPr txBox="1"/>
          <p:nvPr/>
        </p:nvSpPr>
        <p:spPr>
          <a:xfrm>
            <a:off x="0" y="2996952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Our definitions</a:t>
            </a:r>
          </a:p>
          <a:p>
            <a:r>
              <a:rPr lang="fr-FR" dirty="0"/>
              <a:t>Cardiometabolic multimorbidity</a:t>
            </a:r>
          </a:p>
          <a:p>
            <a:r>
              <a:rPr lang="fr-FR" dirty="0"/>
              <a:t>2/7 </a:t>
            </a:r>
            <a:r>
              <a:rPr lang="en-GB" dirty="0" smtClean="0"/>
              <a:t>common chronic diseases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692696"/>
            <a:ext cx="9058275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07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504056"/>
          </a:xfrm>
        </p:spPr>
        <p:txBody>
          <a:bodyPr>
            <a:noAutofit/>
          </a:bodyPr>
          <a:lstStyle/>
          <a:p>
            <a:r>
              <a:rPr lang="en-GB" sz="2400" b="1" dirty="0">
                <a:latin typeface="+mn-lt"/>
              </a:rPr>
              <a:t>Association of </a:t>
            </a:r>
            <a:r>
              <a:rPr lang="en-GB" sz="2400" b="1" u="sng" dirty="0">
                <a:latin typeface="+mn-lt"/>
              </a:rPr>
              <a:t>occupation</a:t>
            </a:r>
            <a:r>
              <a:rPr lang="en-GB" sz="2400" b="1" dirty="0">
                <a:latin typeface="+mn-lt"/>
              </a:rPr>
              <a:t> with chronic diseases and </a:t>
            </a:r>
            <a:r>
              <a:rPr lang="en-GB" sz="2400" b="1" dirty="0" smtClean="0">
                <a:latin typeface="+mn-lt"/>
              </a:rPr>
              <a:t>multimorbidity</a:t>
            </a:r>
            <a:endParaRPr lang="en-GB" sz="2400" b="1" dirty="0">
              <a:latin typeface="+mn-lt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DB6-BF11-451F-8877-C147ADA496A6}" type="slidenum">
              <a:rPr lang="en-GB" smtClean="0"/>
              <a:t>16</a:t>
            </a:fld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5832475" cy="4485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767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792088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+mn-lt"/>
              </a:rPr>
              <a:t>Association of chronic diseases &amp; multimorbidity with mortality</a:t>
            </a:r>
            <a:endParaRPr lang="en-GB" sz="2800" b="1" dirty="0">
              <a:latin typeface="+mn-lt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DB6-BF11-451F-8877-C147ADA496A6}" type="slidenum">
              <a:rPr lang="en-GB" smtClean="0"/>
              <a:t>17</a:t>
            </a:fld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052736"/>
            <a:ext cx="6975729" cy="4644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767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792088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+mn-lt"/>
              </a:rPr>
              <a:t>Socioeconomic factors &amp; transitions: multimorbidity </a:t>
            </a:r>
            <a:endParaRPr lang="en-GB" sz="2800" b="1" dirty="0">
              <a:latin typeface="+mn-lt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DB6-BF11-451F-8877-C147ADA496A6}" type="slidenum">
              <a:rPr lang="en-GB" smtClean="0"/>
              <a:t>18</a:t>
            </a:fld>
            <a:endParaRPr lang="en-GB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2267744" y="2266822"/>
            <a:ext cx="792088" cy="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à coins arrondis 9"/>
          <p:cNvSpPr/>
          <p:nvPr/>
        </p:nvSpPr>
        <p:spPr>
          <a:xfrm>
            <a:off x="395536" y="1942786"/>
            <a:ext cx="1512168" cy="64807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SES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6444208" y="1942786"/>
            <a:ext cx="2510916" cy="64807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Multimorbidity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5688124" y="3881041"/>
            <a:ext cx="1512168" cy="128184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Death</a:t>
            </a:r>
          </a:p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Disability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3419872" y="1973033"/>
            <a:ext cx="1728192" cy="64807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1</a:t>
            </a:r>
            <a:r>
              <a:rPr lang="en-GB" sz="2000" b="1" baseline="30000" dirty="0" smtClean="0">
                <a:solidFill>
                  <a:schemeClr val="tx1"/>
                </a:solidFill>
              </a:rPr>
              <a:t>st</a:t>
            </a:r>
            <a:r>
              <a:rPr lang="en-GB" sz="2000" b="1" dirty="0" smtClean="0">
                <a:solidFill>
                  <a:schemeClr val="tx1"/>
                </a:solidFill>
              </a:rPr>
              <a:t> Chronic disease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5292080" y="2353862"/>
            <a:ext cx="792088" cy="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2317641" y="2708920"/>
            <a:ext cx="2609870" cy="115927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H="1">
            <a:off x="6588224" y="2708920"/>
            <a:ext cx="216024" cy="936104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67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792088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+mn-lt"/>
              </a:rPr>
              <a:t>Socioeconomic factors &amp; transitions: multimorbidity </a:t>
            </a:r>
            <a:endParaRPr lang="en-GB" sz="2800" b="1" dirty="0">
              <a:latin typeface="+mn-lt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DB6-BF11-451F-8877-C147ADA496A6}" type="slidenum">
              <a:rPr lang="en-GB" smtClean="0"/>
              <a:t>19</a:t>
            </a:fld>
            <a:endParaRPr lang="en-GB"/>
          </a:p>
        </p:txBody>
      </p:sp>
      <p:pic>
        <p:nvPicPr>
          <p:cNvPr id="7198" name="Picture 3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" t="3751" r="826" b="2453"/>
          <a:stretch/>
        </p:blipFill>
        <p:spPr bwMode="auto">
          <a:xfrm>
            <a:off x="80381" y="1124744"/>
            <a:ext cx="9047308" cy="4142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01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504056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+mn-lt"/>
              </a:rPr>
              <a:t>How do socioeconomic factors affect health at older ages</a:t>
            </a:r>
            <a:endParaRPr lang="en-GB" sz="2800" b="1" dirty="0">
              <a:latin typeface="+mn-lt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DB6-BF11-451F-8877-C147ADA496A6}" type="slidenum">
              <a:rPr lang="en-GB" smtClean="0"/>
              <a:t>2</a:t>
            </a:fld>
            <a:endParaRPr lang="en-GB"/>
          </a:p>
        </p:txBody>
      </p:sp>
      <p:sp>
        <p:nvSpPr>
          <p:cNvPr id="6" name="ZoneTexte 5"/>
          <p:cNvSpPr txBox="1"/>
          <p:nvPr/>
        </p:nvSpPr>
        <p:spPr>
          <a:xfrm>
            <a:off x="40302" y="836712"/>
            <a:ext cx="89289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Objectives (WP2)</a:t>
            </a:r>
          </a:p>
          <a:p>
            <a:r>
              <a:rPr lang="en-GB" dirty="0" smtClean="0"/>
              <a:t>Examine </a:t>
            </a:r>
            <a:r>
              <a:rPr lang="en-GB" dirty="0"/>
              <a:t>evidence for social inequalities 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Cardiovascular disease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Diabetes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Cancer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Chronic lung disease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Musculoskeletal disorders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Depression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Neurologic </a:t>
            </a:r>
            <a:r>
              <a:rPr lang="en-GB" dirty="0" smtClean="0"/>
              <a:t>disorders</a:t>
            </a:r>
          </a:p>
          <a:p>
            <a:r>
              <a:rPr lang="fr-FR" dirty="0" smtClean="0"/>
              <a:t>Multi-morbidity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fr-FR" b="1" dirty="0" smtClean="0"/>
              <a:t>Conclusions</a:t>
            </a:r>
            <a:endParaRPr lang="en-GB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Research focus did not take dynamic </a:t>
            </a:r>
            <a:r>
              <a:rPr lang="en-GB" dirty="0" err="1" smtClean="0"/>
              <a:t>lifecourse</a:t>
            </a:r>
            <a:r>
              <a:rPr lang="en-GB" dirty="0" smtClean="0"/>
              <a:t> view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Little research on multimorbidity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18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55418" y="0"/>
            <a:ext cx="9144000" cy="782960"/>
          </a:xfrm>
        </p:spPr>
        <p:txBody>
          <a:bodyPr>
            <a:normAutofit fontScale="90000"/>
          </a:bodyPr>
          <a:lstStyle/>
          <a:p>
            <a:r>
              <a:rPr lang="en-GB" sz="2800" b="1" dirty="0">
                <a:latin typeface="Calibri" panose="020F0502020204030204" pitchFamily="34" charset="0"/>
                <a:cs typeface="Calibri" panose="020F0502020204030204" pitchFamily="34" charset="0"/>
              </a:rPr>
              <a:t>Socioeconomic factors &amp; transitions: </a:t>
            </a:r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cardiometabolic multimorbidity </a:t>
            </a:r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DB6-BF11-451F-8877-C147ADA496A6}" type="slidenum">
              <a:rPr lang="en-GB" smtClean="0"/>
              <a:t>20</a:t>
            </a:fld>
            <a:endParaRPr lang="en-GB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4"/>
          <a:stretch/>
        </p:blipFill>
        <p:spPr bwMode="auto">
          <a:xfrm>
            <a:off x="35496" y="1124744"/>
            <a:ext cx="8982241" cy="41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536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oneTexte 3"/>
          <p:cNvSpPr txBox="1"/>
          <p:nvPr/>
        </p:nvSpPr>
        <p:spPr>
          <a:xfrm>
            <a:off x="742930" y="2060848"/>
            <a:ext cx="7919091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 smtClean="0"/>
          </a:p>
          <a:p>
            <a:r>
              <a:rPr lang="fr-FR" sz="2000" b="1" dirty="0" smtClean="0"/>
              <a:t>NEXT STEPS</a:t>
            </a:r>
            <a:endParaRPr lang="en-GB" sz="2000" b="1" dirty="0"/>
          </a:p>
          <a:p>
            <a:r>
              <a:rPr lang="en-GB" dirty="0" smtClean="0"/>
              <a:t>Assess role of common risk factors: health behaviours</a:t>
            </a:r>
          </a:p>
          <a:p>
            <a:r>
              <a:rPr lang="en-GB" dirty="0" smtClean="0"/>
              <a:t>Assess whether multimorbidity transitions vary as a function of 1st chronic disease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Look at these associations in a larger dataset…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372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504056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+mn-lt"/>
              </a:rPr>
              <a:t>Project 1</a:t>
            </a:r>
            <a:endParaRPr lang="en-GB" sz="2800" b="1" dirty="0">
              <a:latin typeface="+mn-lt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DB6-BF11-451F-8877-C147ADA496A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1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92088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+mn-lt"/>
              </a:rPr>
              <a:t>Socioeconomic factors: cognitive function, cognitive decline &amp; dementia</a:t>
            </a:r>
            <a:endParaRPr lang="en-GB" sz="2800" b="1" dirty="0">
              <a:latin typeface="+mn-lt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DB6-BF11-451F-8877-C147ADA496A6}" type="slidenum">
              <a:rPr lang="en-GB" smtClean="0"/>
              <a:t>4</a:t>
            </a:fld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24097" y="1988840"/>
            <a:ext cx="23762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Jennifer </a:t>
            </a:r>
            <a:r>
              <a:rPr lang="en-GB" dirty="0" smtClean="0"/>
              <a:t>Rusmaully</a:t>
            </a:r>
          </a:p>
          <a:p>
            <a:r>
              <a:rPr lang="en-GB" dirty="0" smtClean="0"/>
              <a:t>Aline Dugravot</a:t>
            </a:r>
          </a:p>
          <a:p>
            <a:r>
              <a:rPr lang="en-GB" dirty="0" smtClean="0"/>
              <a:t>Jean-Paul Moatti</a:t>
            </a:r>
          </a:p>
          <a:p>
            <a:r>
              <a:rPr lang="en-GB" dirty="0" smtClean="0"/>
              <a:t>Michael </a:t>
            </a:r>
            <a:r>
              <a:rPr lang="en-GB" dirty="0"/>
              <a:t>G </a:t>
            </a:r>
            <a:r>
              <a:rPr lang="en-GB" dirty="0" smtClean="0"/>
              <a:t>Marmot</a:t>
            </a:r>
          </a:p>
          <a:p>
            <a:r>
              <a:rPr lang="en-GB" dirty="0" smtClean="0"/>
              <a:t>Alexis Elbaz</a:t>
            </a:r>
          </a:p>
          <a:p>
            <a:r>
              <a:rPr lang="en-GB" dirty="0" smtClean="0"/>
              <a:t>Mika Kivimaki</a:t>
            </a:r>
          </a:p>
          <a:p>
            <a:r>
              <a:rPr lang="en-GB" dirty="0" smtClean="0"/>
              <a:t>Séverine Sabia</a:t>
            </a:r>
          </a:p>
          <a:p>
            <a:r>
              <a:rPr lang="en-GB" dirty="0" smtClean="0"/>
              <a:t>Archana Singh-</a:t>
            </a:r>
            <a:r>
              <a:rPr lang="en-GB" dirty="0" err="1" smtClean="0"/>
              <a:t>Manoux</a:t>
            </a:r>
            <a:endParaRPr lang="en-GB" dirty="0" smtClean="0"/>
          </a:p>
          <a:p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411760" y="1176719"/>
            <a:ext cx="6480720" cy="379261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 smtClean="0">
                <a:solidFill>
                  <a:schemeClr val="tx1"/>
                </a:solidFill>
              </a:rPr>
              <a:t>CONTEXT</a:t>
            </a:r>
          </a:p>
          <a:p>
            <a:endParaRPr lang="en-GB" b="1" dirty="0" smtClean="0">
              <a:solidFill>
                <a:schemeClr val="tx1"/>
              </a:solidFill>
            </a:endParaRPr>
          </a:p>
          <a:p>
            <a:r>
              <a:rPr lang="en-GB" sz="2400" b="1" dirty="0" smtClean="0">
                <a:solidFill>
                  <a:schemeClr val="tx1"/>
                </a:solidFill>
              </a:rPr>
              <a:t>Socioeconomic		            DEMENTIA</a:t>
            </a:r>
          </a:p>
          <a:p>
            <a:r>
              <a:rPr lang="en-GB" sz="2400" b="1" dirty="0" smtClean="0">
                <a:solidFill>
                  <a:schemeClr val="tx1"/>
                </a:solidFill>
              </a:rPr>
              <a:t>factors </a:t>
            </a:r>
          </a:p>
          <a:p>
            <a:r>
              <a:rPr lang="fr-FR" sz="2400" b="1" dirty="0" smtClean="0">
                <a:solidFill>
                  <a:schemeClr val="tx1"/>
                </a:solidFill>
              </a:rPr>
              <a:t>(Education)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chemeClr val="tx1"/>
                </a:solidFill>
              </a:rPr>
              <a:t>Buffer </a:t>
            </a:r>
            <a:r>
              <a:rPr lang="en-GB" b="1" dirty="0" smtClean="0">
                <a:solidFill>
                  <a:schemeClr val="tx1"/>
                </a:solidFill>
              </a:rPr>
              <a:t>hypothesis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chemeClr val="tx1"/>
                </a:solidFill>
              </a:rPr>
              <a:t>Active </a:t>
            </a:r>
            <a:r>
              <a:rPr lang="en-GB" b="1" dirty="0" smtClean="0">
                <a:solidFill>
                  <a:schemeClr val="tx1"/>
                </a:solidFill>
              </a:rPr>
              <a:t>process</a:t>
            </a:r>
            <a:r>
              <a:rPr lang="fr-FR" b="1" dirty="0" smtClean="0">
                <a:solidFill>
                  <a:schemeClr val="tx1"/>
                </a:solidFill>
              </a:rPr>
              <a:t> (</a:t>
            </a:r>
            <a:r>
              <a:rPr lang="en-GB" b="1" dirty="0" smtClean="0">
                <a:solidFill>
                  <a:schemeClr val="tx1"/>
                </a:solidFill>
              </a:rPr>
              <a:t>slower</a:t>
            </a:r>
            <a:r>
              <a:rPr lang="fr-FR" b="1" dirty="0" smtClean="0">
                <a:solidFill>
                  <a:schemeClr val="tx1"/>
                </a:solidFill>
              </a:rPr>
              <a:t> cognitive </a:t>
            </a:r>
            <a:r>
              <a:rPr lang="en-GB" b="1" dirty="0" smtClean="0">
                <a:solidFill>
                  <a:schemeClr val="tx1"/>
                </a:solidFill>
              </a:rPr>
              <a:t>decline</a:t>
            </a:r>
            <a:r>
              <a:rPr lang="fr-FR" b="1" dirty="0" smtClean="0">
                <a:solidFill>
                  <a:schemeClr val="tx1"/>
                </a:solidFill>
              </a:rPr>
              <a:t>, </a:t>
            </a:r>
            <a:r>
              <a:rPr lang="en-GB" b="1" dirty="0" smtClean="0">
                <a:solidFill>
                  <a:schemeClr val="tx1"/>
                </a:solidFill>
              </a:rPr>
              <a:t>less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neudegeneration</a:t>
            </a:r>
            <a:r>
              <a:rPr lang="fr-FR" b="1" dirty="0" smtClean="0">
                <a:solidFill>
                  <a:schemeClr val="tx1"/>
                </a:solidFill>
              </a:rPr>
              <a:t>, etc.)</a:t>
            </a:r>
            <a:endParaRPr lang="en-GB" b="1" dirty="0" smtClean="0">
              <a:solidFill>
                <a:schemeClr val="tx1"/>
              </a:solidFill>
            </a:endParaRPr>
          </a:p>
          <a:p>
            <a:endParaRPr lang="fr-FR" b="1" dirty="0">
              <a:solidFill>
                <a:schemeClr val="tx1"/>
              </a:solidFill>
            </a:endParaRPr>
          </a:p>
          <a:p>
            <a:endParaRPr lang="fr-FR" b="1" dirty="0" smtClean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4860032" y="2276872"/>
            <a:ext cx="2016224" cy="0"/>
          </a:xfrm>
          <a:prstGeom prst="straightConnector1">
            <a:avLst/>
          </a:prstGeom>
          <a:ln w="603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53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504056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+mn-lt"/>
              </a:rPr>
              <a:t>Cognitive function, cognitive decline &amp; dementia</a:t>
            </a:r>
            <a:endParaRPr lang="en-GB" sz="2800" b="1" dirty="0">
              <a:latin typeface="+mn-lt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DB6-BF11-451F-8877-C147ADA496A6}" type="slidenum">
              <a:rPr lang="en-GB" smtClean="0"/>
              <a:t>5</a:t>
            </a:fld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179512" y="620688"/>
            <a:ext cx="3240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 smtClean="0"/>
              <a:t>Role of socioeconomic factors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Height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Occupation</a:t>
            </a:r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1"/>
          <a:stretch/>
        </p:blipFill>
        <p:spPr bwMode="auto">
          <a:xfrm>
            <a:off x="2539418" y="1972386"/>
            <a:ext cx="6602882" cy="4878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necteur droit avec flèche 3"/>
          <p:cNvCxnSpPr/>
          <p:nvPr/>
        </p:nvCxnSpPr>
        <p:spPr>
          <a:xfrm>
            <a:off x="5076056" y="1556792"/>
            <a:ext cx="0" cy="137222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6588224" y="1556792"/>
            <a:ext cx="0" cy="17322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8172400" y="1556792"/>
            <a:ext cx="0" cy="354082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4642751" y="910461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cognitive performance </a:t>
            </a:r>
            <a:endParaRPr lang="en-GB" sz="1600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6179967" y="900529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cognitive </a:t>
            </a:r>
            <a:r>
              <a:rPr lang="en-GB" sz="1600" b="1" dirty="0" smtClean="0"/>
              <a:t>decline</a:t>
            </a:r>
            <a:endParaRPr lang="en-GB" sz="1600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7630132" y="912419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dementia</a:t>
            </a:r>
            <a:endParaRPr lang="en-GB" sz="1600" b="1" dirty="0"/>
          </a:p>
        </p:txBody>
      </p:sp>
      <p:sp>
        <p:nvSpPr>
          <p:cNvPr id="3" name="Flèche droite 2"/>
          <p:cNvSpPr/>
          <p:nvPr/>
        </p:nvSpPr>
        <p:spPr>
          <a:xfrm>
            <a:off x="1958810" y="1084904"/>
            <a:ext cx="978408" cy="21602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83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504056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+mn-lt"/>
              </a:rPr>
              <a:t>Socioeconomic Factors &amp; Cognitive performance</a:t>
            </a:r>
            <a:endParaRPr lang="en-GB" sz="2800" b="1" dirty="0">
              <a:latin typeface="+mn-lt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DB6-BF11-451F-8877-C147ADA496A6}" type="slidenum">
              <a:rPr lang="en-GB" smtClean="0"/>
              <a:t>6</a:t>
            </a:fld>
            <a:endParaRPr lang="en-GB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1"/>
          <a:stretch/>
        </p:blipFill>
        <p:spPr bwMode="auto">
          <a:xfrm>
            <a:off x="4461705" y="3312360"/>
            <a:ext cx="4648581" cy="343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necteur droit avec flèche 3"/>
          <p:cNvCxnSpPr/>
          <p:nvPr/>
        </p:nvCxnSpPr>
        <p:spPr>
          <a:xfrm flipH="1">
            <a:off x="3419872" y="620688"/>
            <a:ext cx="2088232" cy="20162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5508104" y="620688"/>
            <a:ext cx="864096" cy="33123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6" t="5063" r="3609" b="-1860"/>
          <a:stretch/>
        </p:blipFill>
        <p:spPr bwMode="auto">
          <a:xfrm>
            <a:off x="-4046" y="2994816"/>
            <a:ext cx="4832639" cy="3844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975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504056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+mn-lt"/>
              </a:rPr>
              <a:t>Socioeconomic Factors &amp; Cognitive DECLINE (15 years)</a:t>
            </a:r>
            <a:endParaRPr lang="en-GB" sz="2800" b="1" dirty="0">
              <a:latin typeface="+mn-lt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DB6-BF11-451F-8877-C147ADA496A6}" type="slidenum">
              <a:rPr lang="en-GB" smtClean="0"/>
              <a:t>7</a:t>
            </a:fld>
            <a:endParaRPr lang="en-GB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1"/>
          <a:stretch/>
        </p:blipFill>
        <p:spPr bwMode="auto">
          <a:xfrm>
            <a:off x="4523942" y="3255082"/>
            <a:ext cx="4648581" cy="343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necteur droit avec flèche 3"/>
          <p:cNvCxnSpPr/>
          <p:nvPr/>
        </p:nvCxnSpPr>
        <p:spPr>
          <a:xfrm flipH="1">
            <a:off x="3419872" y="620688"/>
            <a:ext cx="2088232" cy="20162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5508104" y="620688"/>
            <a:ext cx="2376264" cy="32403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60"/>
          <a:stretch/>
        </p:blipFill>
        <p:spPr bwMode="auto">
          <a:xfrm>
            <a:off x="-34071" y="2881954"/>
            <a:ext cx="4705350" cy="3820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568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229" y="5445224"/>
            <a:ext cx="9121775" cy="576064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Socioeconomic factors &amp; dementia</a:t>
            </a:r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DB6-BF11-451F-8877-C147ADA496A6}" type="slidenum">
              <a:rPr lang="en-GB" smtClean="0"/>
              <a:t>8</a:t>
            </a:fld>
            <a:endParaRPr lang="en-GB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6" r="44306"/>
          <a:stretch/>
        </p:blipFill>
        <p:spPr bwMode="auto">
          <a:xfrm>
            <a:off x="179512" y="188639"/>
            <a:ext cx="8552735" cy="4881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4455880" y="260648"/>
            <a:ext cx="4276368" cy="4752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483768" y="4746848"/>
            <a:ext cx="1800200" cy="3230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26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229" y="5445224"/>
            <a:ext cx="9121775" cy="576064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Socioeconomic factors &amp; dementia</a:t>
            </a:r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C5DB6-BF11-451F-8877-C147ADA496A6}" type="slidenum">
              <a:rPr lang="en-GB" smtClean="0"/>
              <a:t>9</a:t>
            </a:fld>
            <a:endParaRPr lang="en-GB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6" r="44306"/>
          <a:stretch/>
        </p:blipFill>
        <p:spPr bwMode="auto">
          <a:xfrm>
            <a:off x="179512" y="188639"/>
            <a:ext cx="8552735" cy="4881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6660232" y="260648"/>
            <a:ext cx="2072016" cy="4752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483768" y="4746848"/>
            <a:ext cx="1800200" cy="3230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95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 template Fresh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ESHER PP" id="{C7C0F458-D90B-4250-8914-8437E404B8DE}" vid="{2400F525-AAC1-4C89-8C9E-93EC4570A2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FRESHER PP</Template>
  <TotalTime>1659</TotalTime>
  <Words>316</Words>
  <Application>Microsoft Office PowerPoint</Application>
  <PresentationFormat>Pokaz na ekranie (4:3)</PresentationFormat>
  <Paragraphs>106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6" baseType="lpstr">
      <vt:lpstr>Arial</vt:lpstr>
      <vt:lpstr>Calibri</vt:lpstr>
      <vt:lpstr>Helvetica</vt:lpstr>
      <vt:lpstr>Helvetica </vt:lpstr>
      <vt:lpstr>PP template Fresher</vt:lpstr>
      <vt:lpstr>Prezentacja programu PowerPoint</vt:lpstr>
      <vt:lpstr>How do socioeconomic factors affect health at older ages</vt:lpstr>
      <vt:lpstr>Project 1</vt:lpstr>
      <vt:lpstr>Socioeconomic factors: cognitive function, cognitive decline &amp; dementia</vt:lpstr>
      <vt:lpstr>Cognitive function, cognitive decline &amp; dementia</vt:lpstr>
      <vt:lpstr>Socioeconomic Factors &amp; Cognitive performance</vt:lpstr>
      <vt:lpstr>Socioeconomic Factors &amp; Cognitive DECLINE (15 years)</vt:lpstr>
      <vt:lpstr>Socioeconomic factors &amp; dementia</vt:lpstr>
      <vt:lpstr>Socioeconomic factors &amp; dementia</vt:lpstr>
      <vt:lpstr>Socioeconomic factors &amp; dementia</vt:lpstr>
      <vt:lpstr>Cognitive decline in those with dementia</vt:lpstr>
      <vt:lpstr>Conclusions: SES &amp; dementia</vt:lpstr>
      <vt:lpstr>Project 2</vt:lpstr>
      <vt:lpstr>Socioeconomic factors &amp; Multi-morbidity</vt:lpstr>
      <vt:lpstr>Multi-morbidity</vt:lpstr>
      <vt:lpstr>Association of occupation with chronic diseases and multimorbidity</vt:lpstr>
      <vt:lpstr>Association of chronic diseases &amp; multimorbidity with mortality</vt:lpstr>
      <vt:lpstr>Socioeconomic factors &amp; transitions: multimorbidity </vt:lpstr>
      <vt:lpstr>Socioeconomic factors &amp; transitions: multimorbidity </vt:lpstr>
      <vt:lpstr>Socioeconomic factors &amp; transitions: cardiometabolic multimorbidity 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Elodie Cluzel</dc:creator>
  <cp:lastModifiedBy>Gajewska Małgorzta</cp:lastModifiedBy>
  <cp:revision>212</cp:revision>
  <cp:lastPrinted>2016-06-13T15:44:31Z</cp:lastPrinted>
  <dcterms:created xsi:type="dcterms:W3CDTF">2015-09-10T12:53:35Z</dcterms:created>
  <dcterms:modified xsi:type="dcterms:W3CDTF">2017-10-02T06:40:30Z</dcterms:modified>
</cp:coreProperties>
</file>